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0" r:id="rId6"/>
    <p:sldId id="281" r:id="rId7"/>
    <p:sldId id="261" r:id="rId8"/>
    <p:sldId id="260" r:id="rId9"/>
    <p:sldId id="263" r:id="rId10"/>
    <p:sldId id="262" r:id="rId11"/>
    <p:sldId id="267" r:id="rId12"/>
    <p:sldId id="278" r:id="rId13"/>
    <p:sldId id="265" r:id="rId14"/>
    <p:sldId id="266" r:id="rId15"/>
    <p:sldId id="264" r:id="rId16"/>
    <p:sldId id="269" r:id="rId17"/>
    <p:sldId id="279" r:id="rId18"/>
    <p:sldId id="271" r:id="rId19"/>
    <p:sldId id="274" r:id="rId20"/>
    <p:sldId id="272" r:id="rId21"/>
    <p:sldId id="276" r:id="rId22"/>
    <p:sldId id="275" r:id="rId23"/>
    <p:sldId id="273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9661EA7-F4D4-4A0C-B610-02903A37680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B3CD1CD-478C-4BDE-BE39-CCD7060E6E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effectLst/>
              </a:rPr>
              <a:t>Urogenital </a:t>
            </a:r>
            <a:r>
              <a:rPr lang="en-US" b="1" dirty="0">
                <a:effectLst/>
              </a:rPr>
              <a:t>triangle in </a:t>
            </a:r>
            <a:r>
              <a:rPr lang="en-US" b="1" dirty="0" smtClean="0">
                <a:effectLst/>
              </a:rPr>
              <a:t>female +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Perineal</a:t>
            </a:r>
            <a:r>
              <a:rPr lang="en-US" b="1" dirty="0">
                <a:effectLst/>
              </a:rPr>
              <a:t> pouches</a:t>
            </a:r>
            <a:r>
              <a:rPr lang="en-US" b="1" dirty="0" smtClean="0">
                <a:effectLst/>
              </a:rPr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82" y="76200"/>
            <a:ext cx="9123218" cy="6378608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Superficial 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 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Greater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vestibular glands: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each side of vaginal orifice.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body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of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suppling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muscles &amp; skin.</a:t>
            </a:r>
          </a:p>
          <a:p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3138055"/>
            <a:ext cx="333201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71800"/>
            <a:ext cx="3429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0" y="6248400"/>
            <a:ext cx="2047355" cy="369332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Bulbospongiosus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14819" y="6077589"/>
            <a:ext cx="2114681" cy="369332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Ischiocavernosus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4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4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Contents of Superficial </a:t>
            </a:r>
            <a:r>
              <a:rPr lang="en-US" sz="4400" b="1" i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Perineal</a:t>
            </a:r>
            <a:r>
              <a:rPr lang="en-US" sz="4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Pouch in the </a:t>
            </a:r>
            <a:r>
              <a:rPr lang="en-US" sz="4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371600"/>
            <a:ext cx="4495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1-</a:t>
            </a:r>
            <a:r>
              <a:rPr lang="en-US" b="1" dirty="0" smtClean="0"/>
              <a:t> Root </a:t>
            </a:r>
            <a:r>
              <a:rPr lang="en-US" b="1" dirty="0"/>
              <a:t>(bulb and </a:t>
            </a:r>
            <a:r>
              <a:rPr lang="en-US" b="1" dirty="0" err="1"/>
              <a:t>crura</a:t>
            </a:r>
            <a:r>
              <a:rPr lang="en-US" b="1" dirty="0"/>
              <a:t>) of the penis and associated muscles (</a:t>
            </a:r>
            <a:r>
              <a:rPr lang="en-US" b="1" dirty="0" err="1"/>
              <a:t>ischiocavernosus</a:t>
            </a:r>
            <a:r>
              <a:rPr lang="en-US" b="1" dirty="0"/>
              <a:t> and </a:t>
            </a:r>
            <a:r>
              <a:rPr lang="en-US" b="1" dirty="0" err="1"/>
              <a:t>bulbospongiosus</a:t>
            </a:r>
            <a:r>
              <a:rPr lang="en-US" b="1" dirty="0" smtClean="0"/>
              <a:t>).</a:t>
            </a:r>
          </a:p>
          <a:p>
            <a:pPr marL="64008" indent="0">
              <a:buNone/>
            </a:pPr>
            <a:endParaRPr lang="en-US" b="1" dirty="0"/>
          </a:p>
          <a:p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2-</a:t>
            </a:r>
            <a:r>
              <a:rPr lang="en-US" b="1" dirty="0" smtClean="0"/>
              <a:t> Proximal </a:t>
            </a:r>
            <a:r>
              <a:rPr lang="en-US" b="1" dirty="0"/>
              <a:t>(bulbous) part of the spongy urethra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3-</a:t>
            </a:r>
            <a:r>
              <a:rPr lang="en-US" b="1" dirty="0" smtClean="0"/>
              <a:t> Superficial </a:t>
            </a:r>
            <a:r>
              <a:rPr lang="en-US" b="1" dirty="0"/>
              <a:t>transverse </a:t>
            </a:r>
            <a:r>
              <a:rPr lang="en-US" b="1" dirty="0" err="1"/>
              <a:t>perineal</a:t>
            </a:r>
            <a:r>
              <a:rPr lang="en-US" b="1" dirty="0"/>
              <a:t> muscles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4-</a:t>
            </a:r>
            <a:r>
              <a:rPr lang="en-US" b="1" dirty="0" smtClean="0"/>
              <a:t> Deep </a:t>
            </a:r>
            <a:r>
              <a:rPr lang="en-US" b="1" dirty="0" err="1"/>
              <a:t>perineal</a:t>
            </a:r>
            <a:r>
              <a:rPr lang="en-US" b="1" dirty="0"/>
              <a:t> branches of the internal </a:t>
            </a:r>
            <a:r>
              <a:rPr lang="en-US" b="1" dirty="0" err="1"/>
              <a:t>pudendal</a:t>
            </a:r>
            <a:r>
              <a:rPr lang="en-US" b="1" dirty="0"/>
              <a:t> vessels and </a:t>
            </a:r>
            <a:r>
              <a:rPr lang="en-US" b="1" dirty="0" err="1"/>
              <a:t>pudendal</a:t>
            </a:r>
            <a:r>
              <a:rPr lang="en-US" b="1" dirty="0"/>
              <a:t> nerves.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19200"/>
            <a:ext cx="480752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8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5800" cy="503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0"/>
            <a:ext cx="464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5486399"/>
            <a:ext cx="3504486" cy="584775"/>
          </a:xfrm>
          <a:prstGeom prst="rect">
            <a:avLst/>
          </a:prstGeom>
          <a:solidFill>
            <a:srgbClr val="CCFF33"/>
          </a:solidFill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Bulbospongiosus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5486399"/>
            <a:ext cx="3627916" cy="584775"/>
          </a:xfrm>
          <a:prstGeom prst="rect">
            <a:avLst/>
          </a:prstGeom>
          <a:solidFill>
            <a:srgbClr val="CCFF33"/>
          </a:solidFill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Ischiocavernosus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Deep </a:t>
            </a:r>
            <a:r>
              <a:rPr lang="en-US" sz="3200" b="1" i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Perineal</a:t>
            </a: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Pouch</a:t>
            </a:r>
            <a:endParaRPr lang="en-US" sz="3200" b="1" i="1" u="sng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90600"/>
            <a:ext cx="4330892" cy="58674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 completely closed space </a:t>
            </a:r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deep to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membrane.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Arial" charset="0"/>
              <a:buNone/>
            </a:pP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BOUNDARIES:</a:t>
            </a:r>
          </a:p>
          <a:p>
            <a:pPr eaLnBrk="1" hangingPunct="1"/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Inferiorly: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Inferior fascia of the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urogenital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diaphragm (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membrane)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Superiorly: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 fascia of the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urogenital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diaphragm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Laterally: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 portion of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obturator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internus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fascia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66CCFF"/>
              </a:solidFill>
            </a:endParaRPr>
          </a:p>
        </p:txBody>
      </p:sp>
      <p:sp>
        <p:nvSpPr>
          <p:cNvPr id="15365" name="Text Box 10"/>
          <p:cNvSpPr txBox="1">
            <a:spLocks noChangeArrowheads="1"/>
          </p:cNvSpPr>
          <p:nvPr/>
        </p:nvSpPr>
        <p:spPr bwMode="auto">
          <a:xfrm>
            <a:off x="0" y="5334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pic>
        <p:nvPicPr>
          <p:cNvPr id="9" name="Picture 2" descr="C8FF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0892" y="914400"/>
            <a:ext cx="4833890" cy="594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27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68363"/>
            <a:ext cx="4703618" cy="5989637"/>
          </a:xfrm>
          <a:ln>
            <a:solidFill>
              <a:schemeClr val="tx1"/>
            </a:solidFill>
          </a:ln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Part of urethra 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Part of vagina</a:t>
            </a:r>
            <a:r>
              <a:rPr lang="en-US" b="1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rgbClr val="99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Sphincter urethrae muscle,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is  pierced by urethra &amp; vagina.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Deep transverse </a:t>
            </a:r>
            <a:r>
              <a:rPr lang="en-US" b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Internal </a:t>
            </a:r>
            <a:r>
              <a:rPr lang="en-US" b="1" dirty="0" err="1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vessels.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 </a:t>
            </a:r>
            <a:r>
              <a:rPr lang="en-US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Dosal</a:t>
            </a:r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of clitoris.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0" y="5334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0" y="0"/>
            <a:ext cx="9144000" cy="868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Contents of Deep </a:t>
            </a:r>
            <a:r>
              <a:rPr lang="en-US" sz="3200" b="1" i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Perineal</a:t>
            </a:r>
            <a:r>
              <a:rPr lang="en-US" sz="32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Pouch in female</a:t>
            </a:r>
            <a:endParaRPr lang="en-US" sz="3200" b="1" i="1" u="sng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172" name="Picture 4" descr="C:\Users\Zeenat\Pictures\urogenital-diaphragm-external-urethral-sphincter-and-deep-transverse-perineal-muscle.jpg"/>
          <p:cNvPicPr>
            <a:picLocks noChangeAspect="1" noChangeArrowheads="1"/>
          </p:cNvPicPr>
          <p:nvPr/>
        </p:nvPicPr>
        <p:blipFill>
          <a:blip r:embed="rId2" cstate="print"/>
          <a:srcRect l="37586" t="23077" r="2414" b="1923"/>
          <a:stretch>
            <a:fillRect/>
          </a:stretch>
        </p:blipFill>
        <p:spPr bwMode="auto">
          <a:xfrm>
            <a:off x="4703618" y="868363"/>
            <a:ext cx="4419600" cy="59896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692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9906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i="1" dirty="0">
                <a:solidFill>
                  <a:srgbClr val="FF0066"/>
                </a:solidFill>
                <a:effectLst/>
              </a:rPr>
              <a:t>Contents of Deep </a:t>
            </a:r>
            <a:r>
              <a:rPr lang="en-US" sz="3600" b="1" i="1" dirty="0" err="1">
                <a:solidFill>
                  <a:srgbClr val="FF0066"/>
                </a:solidFill>
                <a:effectLst/>
              </a:rPr>
              <a:t>Perineal</a:t>
            </a:r>
            <a:r>
              <a:rPr lang="en-US" sz="3600" b="1" i="1" dirty="0">
                <a:solidFill>
                  <a:srgbClr val="FF0066"/>
                </a:solidFill>
                <a:effectLst/>
              </a:rPr>
              <a:t> </a:t>
            </a:r>
            <a:r>
              <a:rPr lang="en-US" sz="3600" b="1" i="1" dirty="0" smtClean="0">
                <a:solidFill>
                  <a:srgbClr val="FF0066"/>
                </a:solidFill>
                <a:effectLst/>
              </a:rPr>
              <a:t>Pouch in male</a:t>
            </a:r>
            <a:endParaRPr lang="en-US" sz="3600" b="1" i="1" u="sng" dirty="0">
              <a:solidFill>
                <a:srgbClr val="FF0066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 lnSpcReduction="10000"/>
          </a:bodyPr>
          <a:lstStyle/>
          <a:p>
            <a:endParaRPr lang="en-US" b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1- membranous 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part of the urethra, </a:t>
            </a:r>
            <a:endParaRPr lang="en-US" b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en-US" b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2- the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sphincter urethrae, </a:t>
            </a:r>
            <a:endParaRPr lang="en-US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3- the </a:t>
            </a:r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bulbourethral glands</a:t>
            </a:r>
            <a:r>
              <a:rPr 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</a:t>
            </a:r>
          </a:p>
          <a:p>
            <a:endParaRPr lang="en-US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b="1" dirty="0" smtClean="0">
                <a:solidFill>
                  <a:srgbClr val="92D050"/>
                </a:solidFill>
              </a:rPr>
              <a:t>4- </a:t>
            </a:r>
            <a:r>
              <a:rPr lang="en-US" b="1" dirty="0">
                <a:solidFill>
                  <a:srgbClr val="92D050"/>
                </a:solidFill>
              </a:rPr>
              <a:t>the deep transverse </a:t>
            </a:r>
            <a:r>
              <a:rPr lang="en-US" b="1" dirty="0" err="1">
                <a:solidFill>
                  <a:srgbClr val="92D050"/>
                </a:solidFill>
              </a:rPr>
              <a:t>perineal</a:t>
            </a:r>
            <a:r>
              <a:rPr lang="en-US" b="1" dirty="0">
                <a:solidFill>
                  <a:srgbClr val="92D050"/>
                </a:solidFill>
              </a:rPr>
              <a:t> muscles, the internal </a:t>
            </a:r>
            <a:r>
              <a:rPr lang="en-US" b="1" dirty="0" err="1">
                <a:solidFill>
                  <a:srgbClr val="92D050"/>
                </a:solidFill>
              </a:rPr>
              <a:t>pudendal</a:t>
            </a:r>
            <a:r>
              <a:rPr lang="en-US" b="1" dirty="0">
                <a:solidFill>
                  <a:srgbClr val="92D050"/>
                </a:solidFill>
              </a:rPr>
              <a:t> vessels and their branches, and </a:t>
            </a:r>
            <a:endParaRPr lang="en-US" b="1" dirty="0" smtClean="0">
              <a:solidFill>
                <a:srgbClr val="92D050"/>
              </a:solidFill>
            </a:endParaRPr>
          </a:p>
          <a:p>
            <a:endParaRPr lang="en-US" b="1" dirty="0" smtClean="0">
              <a:solidFill>
                <a:srgbClr val="92D05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5- the </a:t>
            </a:r>
            <a:r>
              <a:rPr lang="en-US" b="1" dirty="0">
                <a:solidFill>
                  <a:srgbClr val="FFFF00"/>
                </a:solidFill>
              </a:rPr>
              <a:t>dorsal nerves of the penis.</a:t>
            </a:r>
          </a:p>
        </p:txBody>
      </p:sp>
    </p:spTree>
    <p:extLst>
      <p:ext uri="{BB962C8B-B14F-4D97-AF65-F5344CB8AC3E}">
        <p14:creationId xmlns:p14="http://schemas.microsoft.com/office/powerpoint/2010/main" val="423003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Structures piercing the perineal </a:t>
            </a:r>
            <a:r>
              <a:rPr lang="en-US" b="1" dirty="0" smtClean="0">
                <a:solidFill>
                  <a:srgbClr val="FF0000"/>
                </a:solidFill>
              </a:rPr>
              <a:t>membrane in female: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4648200" cy="5867400"/>
          </a:xfrm>
        </p:spPr>
        <p:txBody>
          <a:bodyPr>
            <a:normAutofit fontScale="92500"/>
          </a:bodyPr>
          <a:lstStyle/>
          <a:p>
            <a:r>
              <a:rPr lang="en-US" sz="2600" b="1" dirty="0" smtClean="0">
                <a:solidFill>
                  <a:srgbClr val="CCFF33"/>
                </a:solidFill>
              </a:rPr>
              <a:t>1- In the </a:t>
            </a:r>
            <a:r>
              <a:rPr lang="en-US" sz="2600" b="1" dirty="0" err="1" smtClean="0">
                <a:solidFill>
                  <a:srgbClr val="CCFF33"/>
                </a:solidFill>
              </a:rPr>
              <a:t>centre</a:t>
            </a:r>
            <a:r>
              <a:rPr lang="en-US" sz="2600" b="1" dirty="0" smtClean="0">
                <a:solidFill>
                  <a:srgbClr val="CCFF33"/>
                </a:solidFill>
              </a:rPr>
              <a:t>:</a:t>
            </a:r>
          </a:p>
          <a:p>
            <a:pPr marL="438912" lvl="1" indent="0">
              <a:buNone/>
            </a:pPr>
            <a:r>
              <a:rPr lang="en-US" b="1" dirty="0" smtClean="0"/>
              <a:t>a- Membranous urethra.</a:t>
            </a:r>
          </a:p>
          <a:p>
            <a:pPr marL="438912" lvl="1" indent="0">
              <a:buNone/>
            </a:pPr>
            <a:r>
              <a:rPr lang="en-US" b="1" dirty="0" smtClean="0"/>
              <a:t>b- urethra and vagina in    female</a:t>
            </a:r>
            <a:endParaRPr lang="en-US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en-US" sz="2600" b="1" dirty="0" smtClean="0">
                <a:solidFill>
                  <a:srgbClr val="CCFF33"/>
                </a:solidFill>
              </a:rPr>
              <a:t>2- On both sides of the urethra:</a:t>
            </a:r>
          </a:p>
          <a:p>
            <a:pPr marL="438912" lvl="1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Artery </a:t>
            </a:r>
            <a:r>
              <a:rPr lang="en-US" b="1" dirty="0"/>
              <a:t>to </a:t>
            </a:r>
            <a:r>
              <a:rPr lang="en-US" b="1" dirty="0" smtClean="0"/>
              <a:t>bulb</a:t>
            </a:r>
            <a:endParaRPr lang="en-US" b="1" dirty="0"/>
          </a:p>
          <a:p>
            <a:r>
              <a:rPr lang="en-US" sz="2600" b="1" dirty="0" smtClean="0">
                <a:solidFill>
                  <a:srgbClr val="CCFF33"/>
                </a:solidFill>
              </a:rPr>
              <a:t>3- Anteriorly</a:t>
            </a:r>
          </a:p>
          <a:p>
            <a:pPr marL="722376" lvl="2" indent="0">
              <a:buNone/>
            </a:pPr>
            <a:r>
              <a:rPr lang="en-US" sz="2600" b="1" dirty="0"/>
              <a:t>a-Deep and dorsal arteries of clitoris</a:t>
            </a:r>
          </a:p>
          <a:p>
            <a:pPr marL="438912" lvl="1" indent="0">
              <a:buNone/>
            </a:pPr>
            <a:r>
              <a:rPr lang="en-US" b="1" dirty="0"/>
              <a:t>   b- Dorsal nerve of clitoris</a:t>
            </a:r>
          </a:p>
          <a:p>
            <a:r>
              <a:rPr lang="en-US" sz="2600" b="1" dirty="0">
                <a:solidFill>
                  <a:srgbClr val="CCFF33"/>
                </a:solidFill>
              </a:rPr>
              <a:t>4- Posteriorly:</a:t>
            </a:r>
          </a:p>
          <a:p>
            <a:pPr marL="438912" lvl="1" indent="0">
              <a:buNone/>
            </a:pPr>
            <a:r>
              <a:rPr lang="en-US" b="1" dirty="0"/>
              <a:t>Labial vessels and nerves</a:t>
            </a:r>
          </a:p>
          <a:p>
            <a:pPr marL="64008" indent="0">
              <a:buNone/>
            </a:pPr>
            <a:endParaRPr lang="en-US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1" b="34088"/>
          <a:stretch/>
        </p:blipFill>
        <p:spPr bwMode="auto">
          <a:xfrm>
            <a:off x="4572000" y="1108364"/>
            <a:ext cx="4572000" cy="574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71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54808"/>
          </a:xfrm>
        </p:spPr>
        <p:txBody>
          <a:bodyPr/>
          <a:lstStyle/>
          <a:p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16950" r="-9559" b="33994"/>
          <a:stretch/>
        </p:blipFill>
        <p:spPr bwMode="auto">
          <a:xfrm>
            <a:off x="-381000" y="-152400"/>
            <a:ext cx="10515600" cy="708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4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792163"/>
          </a:xfr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n-US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 Triangle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4953000" cy="6096000"/>
          </a:xfrm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i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Anteriorly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passing through the 2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ischial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tuberosities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Posteriorly </a:t>
            </a:r>
            <a:r>
              <a:rPr lang="en-US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coccyx</a:t>
            </a:r>
            <a:r>
              <a:rPr lang="en-US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Laterally</a:t>
            </a:r>
            <a:r>
              <a:rPr lang="en-US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ischial</a:t>
            </a:r>
            <a:r>
              <a:rPr lang="en-US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tuberosity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sz="32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sacrotuberous</a:t>
            </a:r>
            <a:r>
              <a:rPr lang="en-US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</a:t>
            </a:r>
            <a:r>
              <a:rPr lang="en-US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overlapped by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gluteus </a:t>
            </a:r>
            <a:r>
              <a:rPr lang="en-US" sz="32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maximus</a:t>
            </a:r>
            <a:r>
              <a:rPr lang="en-US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3200" b="1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Free User\My Documents\My Pictures\fcd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302422"/>
            <a:ext cx="4419600" cy="2555578"/>
          </a:xfrm>
          <a:prstGeom prst="rect">
            <a:avLst/>
          </a:prstGeom>
          <a:noFill/>
        </p:spPr>
      </p:pic>
      <p:pic>
        <p:nvPicPr>
          <p:cNvPr id="6" name="Picture 5" descr="C8FF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762000"/>
            <a:ext cx="4419600" cy="35404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Isosceles Triangle 6"/>
          <p:cNvSpPr/>
          <p:nvPr/>
        </p:nvSpPr>
        <p:spPr>
          <a:xfrm flipV="1">
            <a:off x="5867400" y="2514600"/>
            <a:ext cx="1143000" cy="604280"/>
          </a:xfrm>
          <a:prstGeom prst="triangle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33400"/>
            <a:ext cx="9067800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defRPr/>
            </a:pPr>
            <a:r>
              <a:rPr lang="en-US" sz="3600" b="1" i="1" dirty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CONTENTS:</a:t>
            </a:r>
            <a:r>
              <a:rPr lang="en-US" sz="3600" b="1" dirty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b="1" dirty="0" smtClean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defRPr/>
            </a:pPr>
            <a:endParaRPr lang="en-US" sz="36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part of Anal canal </a:t>
            </a: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 part lies in pelvis</a:t>
            </a:r>
            <a:r>
              <a:rPr lang="en-US" sz="3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buFont typeface="Arial" pitchFamily="34" charset="0"/>
              <a:buChar char="•"/>
              <a:defRPr/>
            </a:pPr>
            <a:endParaRPr lang="en-US" sz="3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3600" b="1" dirty="0" err="1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</a:t>
            </a:r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-coccygeal body (or raphe)</a:t>
            </a: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64008" lvl="0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defRPr/>
            </a:pPr>
            <a:r>
              <a:rPr 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36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fibrofatty</a:t>
            </a: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mass that extends from </a:t>
            </a:r>
            <a:r>
              <a:rPr lang="en-US" sz="3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6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anus</a:t>
            </a:r>
            <a:r>
              <a:rPr lang="en-US" sz="3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 </a:t>
            </a:r>
            <a:r>
              <a:rPr lang="en-US" sz="3600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 of coccyx</a:t>
            </a:r>
            <a:r>
              <a:rPr lang="en-US" sz="3600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buFont typeface="Arial" pitchFamily="34" charset="0"/>
              <a:buChar char="•"/>
              <a:defRPr/>
            </a:pPr>
            <a:endParaRPr lang="en-US" sz="3600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8056" lvl="0" indent="-384048">
              <a:lnSpc>
                <a:spcPct val="80000"/>
              </a:lnSpc>
              <a:spcBef>
                <a:spcPct val="20000"/>
              </a:spcBef>
              <a:buClr>
                <a:srgbClr val="FF388C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3600" b="1" dirty="0" err="1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Ischiorectal</a:t>
            </a:r>
            <a:r>
              <a:rPr lang="en-US" sz="36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fossa</a:t>
            </a:r>
            <a:r>
              <a:rPr lang="en-US" sz="36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each side.</a:t>
            </a:r>
          </a:p>
        </p:txBody>
      </p:sp>
    </p:spTree>
    <p:extLst>
      <p:ext uri="{BB962C8B-B14F-4D97-AF65-F5344CB8AC3E}">
        <p14:creationId xmlns:p14="http://schemas.microsoft.com/office/powerpoint/2010/main" val="25030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69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/>
              <a:t>.	 Describe the boundaries &amp; contents of urogenital triangle in female.</a:t>
            </a:r>
          </a:p>
          <a:p>
            <a:r>
              <a:rPr lang="en-US" dirty="0" smtClean="0"/>
              <a:t>2</a:t>
            </a:r>
            <a:r>
              <a:rPr lang="en-US" dirty="0"/>
              <a:t>.	Recite the parts of the female external genital organs.</a:t>
            </a:r>
          </a:p>
          <a:p>
            <a:r>
              <a:rPr lang="en-US" dirty="0" smtClean="0"/>
              <a:t>3</a:t>
            </a:r>
            <a:r>
              <a:rPr lang="en-US" dirty="0"/>
              <a:t>.	Identify its parts and openings present in it.</a:t>
            </a:r>
          </a:p>
          <a:p>
            <a:r>
              <a:rPr lang="en-US" dirty="0" smtClean="0"/>
              <a:t>4</a:t>
            </a:r>
            <a:r>
              <a:rPr lang="en-US" dirty="0"/>
              <a:t>.	Discuss the features of each </a:t>
            </a:r>
            <a:r>
              <a:rPr lang="en-US" dirty="0" smtClean="0"/>
              <a:t>part</a:t>
            </a:r>
          </a:p>
          <a:p>
            <a:r>
              <a:rPr lang="en-US" dirty="0" smtClean="0"/>
              <a:t>5</a:t>
            </a:r>
            <a:r>
              <a:rPr lang="en-US" dirty="0"/>
              <a:t>.	Discuss the contents of </a:t>
            </a:r>
            <a:r>
              <a:rPr lang="en-US" dirty="0" smtClean="0"/>
              <a:t>the </a:t>
            </a:r>
            <a:r>
              <a:rPr lang="en-US" dirty="0" err="1" smtClean="0"/>
              <a:t>perineal</a:t>
            </a:r>
            <a:r>
              <a:rPr lang="en-US" dirty="0" smtClean="0"/>
              <a:t> </a:t>
            </a:r>
            <a:r>
              <a:rPr lang="en-US" dirty="0"/>
              <a:t>pouches in </a:t>
            </a:r>
            <a:r>
              <a:rPr lang="en-US" dirty="0" smtClean="0"/>
              <a:t>female and male.</a:t>
            </a:r>
            <a:endParaRPr lang="en-US" dirty="0"/>
          </a:p>
          <a:p>
            <a:r>
              <a:rPr lang="en-US" dirty="0" smtClean="0"/>
              <a:t>6</a:t>
            </a:r>
            <a:r>
              <a:rPr lang="en-US" dirty="0"/>
              <a:t>.	Enumerate the structures piercing the </a:t>
            </a:r>
            <a:r>
              <a:rPr lang="en-US" dirty="0" err="1"/>
              <a:t>perineal</a:t>
            </a:r>
            <a:r>
              <a:rPr lang="en-US" dirty="0"/>
              <a:t> membrane.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944563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Ischiorectal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Fossa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3556" name="Line 8"/>
          <p:cNvSpPr>
            <a:spLocks noChangeShapeType="1"/>
          </p:cNvSpPr>
          <p:nvPr/>
        </p:nvSpPr>
        <p:spPr bwMode="auto">
          <a:xfrm>
            <a:off x="5715000" y="2057400"/>
            <a:ext cx="685800" cy="213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557" name="Line 8"/>
          <p:cNvSpPr>
            <a:spLocks noChangeShapeType="1"/>
          </p:cNvSpPr>
          <p:nvPr/>
        </p:nvSpPr>
        <p:spPr bwMode="auto">
          <a:xfrm>
            <a:off x="5715000" y="2057400"/>
            <a:ext cx="228600" cy="2438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558" name="Line 8"/>
          <p:cNvSpPr>
            <a:spLocks noChangeShapeType="1"/>
          </p:cNvSpPr>
          <p:nvPr/>
        </p:nvSpPr>
        <p:spPr bwMode="auto">
          <a:xfrm flipH="1">
            <a:off x="5943600" y="4191000"/>
            <a:ext cx="4572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239000" y="3352800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0" y="990600"/>
            <a:ext cx="4648200" cy="58674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fascial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lined wedge-shaped space on each side of the anal canal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800" b="1" dirty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Boundaries</a:t>
            </a:r>
            <a:r>
              <a:rPr lang="en-US" sz="28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: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sz="28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Base: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Skin of the perineum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Medial wall: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Levator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ani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&amp; anal canal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Lateral wall: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Obturator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internus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, covered with pelvic fascia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45720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87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57"/>
          <a:stretch/>
        </p:blipFill>
        <p:spPr bwMode="auto">
          <a:xfrm>
            <a:off x="0" y="0"/>
            <a:ext cx="9143999" cy="681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20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709" y="0"/>
            <a:ext cx="9144000" cy="659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u="sng" dirty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Dense fat.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&amp;  internal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vessels within the </a:t>
            </a:r>
            <a:r>
              <a:rPr lang="en-US" sz="32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canal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 rectal nerve &amp; vessels crossing the fossa to reach anal canal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200" b="1" i="1" u="sng" dirty="0" smtClean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b="1" i="1" u="sng" dirty="0" err="1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i="1" u="sng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i="1" u="sng" dirty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</a:t>
            </a:r>
            <a:r>
              <a:rPr lang="en-US" sz="3200" b="1" i="1" u="sng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32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fascial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canal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formed by </a:t>
            </a:r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obturator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fascia, located on the 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wall of the </a:t>
            </a:r>
            <a:r>
              <a:rPr lang="en-US" sz="32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ischiorectal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fossa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en-US" sz="32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medial side of the </a:t>
            </a:r>
            <a:r>
              <a:rPr lang="en-US" sz="3200" b="1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ischial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tuberosity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Contains </a:t>
            </a:r>
            <a:r>
              <a:rPr lang="en-US" sz="32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</a:t>
            </a:r>
            <a:r>
              <a:rPr lang="en-US" sz="32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U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vessels </a:t>
            </a:r>
          </a:p>
        </p:txBody>
      </p:sp>
    </p:spTree>
    <p:extLst>
      <p:ext uri="{BB962C8B-B14F-4D97-AF65-F5344CB8AC3E}">
        <p14:creationId xmlns:p14="http://schemas.microsoft.com/office/powerpoint/2010/main" val="83544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267200" cy="5943600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anococcygeal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body is a complex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musculotendinous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structure situated between the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aspect of the coccyx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wall of the </a:t>
            </a:r>
            <a:r>
              <a:rPr lang="en-US" sz="28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anorectal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canal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Receives insertion of fibers of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levator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</a:t>
            </a:r>
          </a:p>
          <a:p>
            <a:endParaRPr lang="en-US" sz="2800" b="1" dirty="0"/>
          </a:p>
        </p:txBody>
      </p:sp>
      <p:pic>
        <p:nvPicPr>
          <p:cNvPr id="5" name="ClipArt Placeholder 7" descr="C:\Documents and Settings\user\My Documents\My Pictures\C8FF3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914400"/>
            <a:ext cx="4800600" cy="594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Anococcygeal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Body</a:t>
            </a:r>
            <a:endParaRPr kumimoji="0" lang="en-US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156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C:\Documents and Settings\user\My Documents\My Pictures\flowers\0611260641081water_lilly_ilustration_b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8294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1752600" y="1981200"/>
            <a:ext cx="19716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FF00"/>
                </a:solidFill>
                <a:latin typeface="Forte" pitchFamily="66" charset="0"/>
              </a:rPr>
              <a:t>Thank You</a:t>
            </a:r>
          </a:p>
          <a:p>
            <a:r>
              <a:rPr lang="en-US" sz="3200">
                <a:solidFill>
                  <a:srgbClr val="FFFF00"/>
                </a:solidFill>
                <a:latin typeface="Forte" pitchFamily="66" charset="0"/>
              </a:rPr>
              <a:t>       &amp;</a:t>
            </a:r>
          </a:p>
          <a:p>
            <a:r>
              <a:rPr lang="en-US" sz="3200">
                <a:solidFill>
                  <a:srgbClr val="FFFF00"/>
                </a:solidFill>
                <a:latin typeface="Forte" pitchFamily="66" charset="0"/>
              </a:rPr>
              <a:t>Good Luck</a:t>
            </a:r>
          </a:p>
        </p:txBody>
      </p:sp>
    </p:spTree>
    <p:extLst>
      <p:ext uri="{BB962C8B-B14F-4D97-AF65-F5344CB8AC3E}">
        <p14:creationId xmlns:p14="http://schemas.microsoft.com/office/powerpoint/2010/main" val="298625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-152400"/>
            <a:ext cx="9144000" cy="792162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Urogenital </a:t>
            </a:r>
            <a:r>
              <a:rPr lang="en-US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Triangle in female</a:t>
            </a:r>
            <a:endParaRPr lang="en-US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762001"/>
            <a:ext cx="4953000" cy="3117272"/>
          </a:xfrm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i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 :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Anteriorly</a:t>
            </a:r>
            <a:r>
              <a:rPr lang="en-US" sz="2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Symphysis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pubis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Posteriorly</a:t>
            </a:r>
            <a:r>
              <a:rPr lang="en-US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 </a:t>
            </a: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 passing through the 2 </a:t>
            </a:r>
            <a:r>
              <a:rPr lang="en-US" sz="2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ischial</a:t>
            </a: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tuberosities</a:t>
            </a: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Laterally</a:t>
            </a:r>
            <a:r>
              <a:rPr lang="en-US" sz="2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Ischiopubic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rami &amp; </a:t>
            </a:r>
            <a:r>
              <a:rPr lang="en-US" sz="2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ischial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tuberosities</a:t>
            </a:r>
            <a:r>
              <a:rPr 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600" b="1" dirty="0" smtClean="0">
              <a:solidFill>
                <a:srgbClr val="FF0066"/>
              </a:solidFill>
            </a:endParaRPr>
          </a:p>
        </p:txBody>
      </p:sp>
      <p:pic>
        <p:nvPicPr>
          <p:cNvPr id="5" name="Picture 1" descr="C:\Documents and Settings\Zeenet\My Documents\My Pictures\Picture3.jpg"/>
          <p:cNvPicPr>
            <a:picLocks noChangeAspect="1" noChangeArrowheads="1"/>
          </p:cNvPicPr>
          <p:nvPr/>
        </p:nvPicPr>
        <p:blipFill>
          <a:blip r:embed="rId2" cstate="print"/>
          <a:srcRect l="6017" t="10301" r="9336"/>
          <a:stretch>
            <a:fillRect/>
          </a:stretch>
        </p:blipFill>
        <p:spPr bwMode="auto">
          <a:xfrm>
            <a:off x="914400" y="3657600"/>
            <a:ext cx="3733800" cy="28408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48200" y="5029200"/>
            <a:ext cx="38100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CONTENTS :</a:t>
            </a:r>
            <a:r>
              <a:rPr kumimoji="0" lang="en-US" sz="2600" b="1" i="0" u="sng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lvl="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</a:rPr>
              <a:t>Lower part of 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urethra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&amp;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</a:rPr>
              <a:t>vagina.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</a:rPr>
              <a:t>External genitalia (vulva).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18664722">
            <a:off x="1990497" y="5226112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Urethra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 rot="18664722">
            <a:off x="2219097" y="5378512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Vagina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955401">
            <a:off x="1774353" y="5855434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Vulva</a:t>
            </a:r>
            <a:endParaRPr lang="en-US" sz="1400" b="1" dirty="0"/>
          </a:p>
        </p:txBody>
      </p:sp>
      <p:pic>
        <p:nvPicPr>
          <p:cNvPr id="11" name="Picture 10" descr="C8FF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066800"/>
            <a:ext cx="3048000" cy="387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Isosceles Triangle 9"/>
          <p:cNvSpPr/>
          <p:nvPr/>
        </p:nvSpPr>
        <p:spPr>
          <a:xfrm>
            <a:off x="6248400" y="2057400"/>
            <a:ext cx="1322717" cy="762000"/>
          </a:xfrm>
          <a:prstGeom prst="triangle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6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563562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n-US" sz="3200" b="1" i="1" dirty="0" smtClean="0">
                <a:solidFill>
                  <a:srgbClr val="FF0000"/>
                </a:solidFill>
              </a:rPr>
              <a:t>Female External Genitalia (Vulva)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4876800" cy="60198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eaLnBrk="1" hangingPunct="1"/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Mons pubis :</a:t>
            </a: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collection of fat overlying the pubis.</a:t>
            </a:r>
          </a:p>
          <a:p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Labia </a:t>
            </a:r>
            <a:r>
              <a:rPr lang="en-US" sz="27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majora</a:t>
            </a: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 </a:t>
            </a:r>
            <a: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folds of skin containing fatty tissue and covered with hair</a:t>
            </a:r>
          </a:p>
          <a:p>
            <a: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Located on either side of the vaginal opening, extending from the </a:t>
            </a:r>
            <a:r>
              <a:rPr lang="en-US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mons</a:t>
            </a:r>
            <a: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pubis to the perineum</a:t>
            </a:r>
          </a:p>
          <a:p>
            <a:pPr marL="64008" indent="0" eaLnBrk="1" hangingPunct="1">
              <a:buNone/>
            </a:pPr>
            <a:r>
              <a:rPr lang="en-US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</a:p>
        </p:txBody>
      </p:sp>
      <p:pic>
        <p:nvPicPr>
          <p:cNvPr id="5" name="Picture 2" descr="C:\Users\Zeenat\Pictures\perineum.png"/>
          <p:cNvPicPr>
            <a:picLocks noChangeAspect="1" noChangeArrowheads="1"/>
          </p:cNvPicPr>
          <p:nvPr/>
        </p:nvPicPr>
        <p:blipFill>
          <a:blip r:embed="rId2" cstate="print"/>
          <a:srcRect l="8190" t="10345" r="9051"/>
          <a:stretch>
            <a:fillRect/>
          </a:stretch>
        </p:blipFill>
        <p:spPr bwMode="auto">
          <a:xfrm>
            <a:off x="4876800" y="914400"/>
            <a:ext cx="4267200" cy="5943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996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Labia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minora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</a:t>
            </a:r>
          </a:p>
          <a:p>
            <a:pPr lvl="1">
              <a:lnSpc>
                <a:spcPct val="90000"/>
              </a:lnSpc>
            </a:pPr>
            <a:r>
              <a:rPr lang="en-US" sz="3100" dirty="0"/>
              <a:t>Two thin folds of tissue located within the folds of the labia </a:t>
            </a:r>
            <a:r>
              <a:rPr lang="en-US" sz="3100" dirty="0" err="1"/>
              <a:t>majora</a:t>
            </a:r>
            <a:endParaRPr lang="en-US" sz="3100" dirty="0"/>
          </a:p>
          <a:p>
            <a:pPr lvl="2">
              <a:lnSpc>
                <a:spcPct val="90000"/>
              </a:lnSpc>
            </a:pPr>
            <a:r>
              <a:rPr lang="en-US" sz="3100" dirty="0"/>
              <a:t>Extends from the clitoris downward toward the perineum</a:t>
            </a:r>
          </a:p>
          <a:p>
            <a:endParaRPr lang="en-US" sz="3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Clitoris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</a:t>
            </a:r>
          </a:p>
          <a:p>
            <a:pPr lvl="1"/>
            <a:r>
              <a:rPr lang="en-US" sz="2800" dirty="0"/>
              <a:t>Short, elongated organ composed of erectile tissue</a:t>
            </a:r>
          </a:p>
          <a:p>
            <a:pPr lvl="1"/>
            <a:r>
              <a:rPr lang="en-US" sz="2800" dirty="0"/>
              <a:t>Located just behind the upper junction of the labia </a:t>
            </a:r>
            <a:r>
              <a:rPr lang="en-US" sz="2800" dirty="0" err="1"/>
              <a:t>minora</a:t>
            </a:r>
            <a:endParaRPr lang="en-US" sz="2800" dirty="0"/>
          </a:p>
          <a:p>
            <a:pPr lvl="1"/>
            <a:r>
              <a:rPr lang="en-US" sz="2800" dirty="0"/>
              <a:t>Homologous to the penis </a:t>
            </a:r>
          </a:p>
          <a:p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Vestibule of vagina: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interval between the two labia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8056" lvl="1" indent="-384048">
              <a:buSzPct val="80000"/>
              <a:buFont typeface="Wingdings 2"/>
              <a:buChar char=""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Vagina &amp; urethra open into it through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urethral orifice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anteriorly and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vaginal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orifice </a:t>
            </a:r>
            <a:r>
              <a:rPr lang="en-US" sz="3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CCFF33"/>
                </a:solidFill>
              </a:rPr>
              <a:t>Also </a:t>
            </a:r>
            <a:r>
              <a:rPr lang="en-US" b="1" dirty="0">
                <a:solidFill>
                  <a:srgbClr val="CCFF33"/>
                </a:solidFill>
              </a:rPr>
              <a:t>known as the vaginal </a:t>
            </a:r>
            <a:r>
              <a:rPr lang="en-US" b="1" dirty="0" err="1" smtClean="0">
                <a:solidFill>
                  <a:srgbClr val="CCFF33"/>
                </a:solidFill>
              </a:rPr>
              <a:t>introitus</a:t>
            </a:r>
            <a:r>
              <a:rPr lang="en-US" b="1" dirty="0" smtClean="0">
                <a:solidFill>
                  <a:srgbClr val="CCFF33"/>
                </a:solidFill>
              </a:rPr>
              <a:t>),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 dirty="0" err="1">
                <a:solidFill>
                  <a:srgbClr val="FF0000"/>
                </a:solidFill>
              </a:rPr>
              <a:t>Bartholin’s</a:t>
            </a:r>
            <a:r>
              <a:rPr lang="en-US" sz="3200" b="1" dirty="0">
                <a:solidFill>
                  <a:srgbClr val="FF0000"/>
                </a:solidFill>
              </a:rPr>
              <a:t> glands</a:t>
            </a:r>
          </a:p>
          <a:p>
            <a:pPr lvl="1">
              <a:lnSpc>
                <a:spcPct val="90000"/>
              </a:lnSpc>
            </a:pPr>
            <a:r>
              <a:rPr lang="en-US" sz="2800" b="1" dirty="0"/>
              <a:t>Located on either side of the vaginal orifice</a:t>
            </a:r>
          </a:p>
          <a:p>
            <a:pPr lvl="2">
              <a:lnSpc>
                <a:spcPct val="90000"/>
              </a:lnSpc>
            </a:pPr>
            <a:r>
              <a:rPr lang="en-US" sz="2800" b="1" dirty="0"/>
              <a:t>Secrete a mucous substance that lubricates the vagina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6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90600"/>
            <a:ext cx="4648200" cy="5867400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the space between the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deep membranous layer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superficial fascia and the </a:t>
            </a:r>
            <a:r>
              <a:rPr lang="en-U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membrane.</a:t>
            </a:r>
          </a:p>
          <a:p>
            <a:pPr marL="64008" indent="0" eaLnBrk="1" hangingPunct="1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en-US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BOUNDARIES:</a:t>
            </a:r>
          </a:p>
          <a:p>
            <a:pPr eaLnBrk="1" hangingPunct="1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Inferiorly: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membranous layer of superficial fascia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Colle`s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fascia).</a:t>
            </a:r>
          </a:p>
          <a:p>
            <a:pPr eaLnBrk="1" hangingPunct="1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Superiorly: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membrane.</a:t>
            </a:r>
          </a:p>
          <a:p>
            <a:pPr eaLnBrk="1" hangingPunct="1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Laterally: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ischiopubic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rami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endParaRPr lang="en-US" sz="2000" b="1" dirty="0" smtClean="0"/>
          </a:p>
        </p:txBody>
      </p:sp>
      <p:sp>
        <p:nvSpPr>
          <p:cNvPr id="184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Superficial </a:t>
            </a:r>
            <a:r>
              <a:rPr lang="en-US" sz="3200" b="1" i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Perineal</a:t>
            </a: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Pouch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18" y="838200"/>
            <a:ext cx="44958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99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9143999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3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Contents of Superficial </a:t>
            </a:r>
            <a:r>
              <a:rPr lang="en-US" sz="3200" b="1" i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Perineal</a:t>
            </a:r>
            <a:r>
              <a:rPr lang="en-US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Pouch in the female</a:t>
            </a:r>
            <a:endParaRPr lang="en-US" sz="3200" b="1" i="1" u="sng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14400"/>
            <a:ext cx="4572000" cy="5943600"/>
          </a:xfrm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Bulbs of vestibule: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each side of vaginal orifice.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Crura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clitoris.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Superficial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perineal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muscles: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8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Bulbospongiosus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surrounds orifice of vagina and covers </a:t>
            </a:r>
            <a:r>
              <a:rPr lang="en-US" sz="2800" b="1" u="sng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vestibular bulb.</a:t>
            </a:r>
          </a:p>
          <a:p>
            <a:pPr marL="537210" lvl="1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800" b="1" u="sng" dirty="0" smtClean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800" b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Ischiocavernosus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muscle,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covers </a:t>
            </a:r>
            <a:r>
              <a:rPr lang="en-US" sz="2800" b="1" u="sng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crus of clitoris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each side.</a:t>
            </a:r>
          </a:p>
        </p:txBody>
      </p:sp>
      <p:pic>
        <p:nvPicPr>
          <p:cNvPr id="5" name="Picture 5" descr="C:\Users\user\Pictures\fdc.jpg"/>
          <p:cNvPicPr>
            <a:picLocks noChangeAspect="1" noChangeArrowheads="1"/>
          </p:cNvPicPr>
          <p:nvPr/>
        </p:nvPicPr>
        <p:blipFill>
          <a:blip r:embed="rId2" cstate="print">
            <a:lum bright="-18000" contrast="23000"/>
          </a:blip>
          <a:srcRect/>
          <a:stretch>
            <a:fillRect/>
          </a:stretch>
        </p:blipFill>
        <p:spPr bwMode="auto">
          <a:xfrm>
            <a:off x="4876800" y="838200"/>
            <a:ext cx="4267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042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818</TotalTime>
  <Words>817</Words>
  <Application>Microsoft Office PowerPoint</Application>
  <PresentationFormat>On-screen Show (4:3)</PresentationFormat>
  <Paragraphs>152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Verve</vt:lpstr>
      <vt:lpstr>Urogenital triangle in female + Perineal pouches </vt:lpstr>
      <vt:lpstr>OBJECTIVES</vt:lpstr>
      <vt:lpstr>   Urogenital Triangle in female</vt:lpstr>
      <vt:lpstr>Female External Genitalia (Vulva)</vt:lpstr>
      <vt:lpstr>PowerPoint Presentation</vt:lpstr>
      <vt:lpstr>PowerPoint Presentation</vt:lpstr>
      <vt:lpstr>Superficial Perineal Pouch</vt:lpstr>
      <vt:lpstr>PowerPoint Presentation</vt:lpstr>
      <vt:lpstr>Contents of Superficial Perineal Pouch in the female</vt:lpstr>
      <vt:lpstr>PowerPoint Presentation</vt:lpstr>
      <vt:lpstr>Contents of Superficial Perineal Pouch in the male</vt:lpstr>
      <vt:lpstr>PowerPoint Presentation</vt:lpstr>
      <vt:lpstr>Deep Perineal Pouch</vt:lpstr>
      <vt:lpstr>PowerPoint Presentation</vt:lpstr>
      <vt:lpstr>Contents of Deep Perineal Pouch in male</vt:lpstr>
      <vt:lpstr>Structures piercing the perineal membrane in female:</vt:lpstr>
      <vt:lpstr>PowerPoint Presentation</vt:lpstr>
      <vt:lpstr>           Anal Triangle</vt:lpstr>
      <vt:lpstr>PowerPoint Presentation</vt:lpstr>
      <vt:lpstr>Ischiorectal Fossa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Urogenital triangle in female + Perineal pouches</dc:title>
  <dc:creator>yaseen</dc:creator>
  <cp:lastModifiedBy>Safa Osman</cp:lastModifiedBy>
  <cp:revision>39</cp:revision>
  <dcterms:created xsi:type="dcterms:W3CDTF">2012-05-05T20:36:43Z</dcterms:created>
  <dcterms:modified xsi:type="dcterms:W3CDTF">2015-10-28T12:05:17Z</dcterms:modified>
</cp:coreProperties>
</file>